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36" r:id="rId3"/>
    <p:sldId id="395" r:id="rId5"/>
    <p:sldId id="448" r:id="rId6"/>
    <p:sldId id="449" r:id="rId7"/>
    <p:sldId id="450" r:id="rId8"/>
    <p:sldId id="451" r:id="rId9"/>
    <p:sldId id="452" r:id="rId10"/>
    <p:sldId id="453" r:id="rId11"/>
    <p:sldId id="455" r:id="rId12"/>
    <p:sldId id="434" r:id="rId13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096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3865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6765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399665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2565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595DC"/>
    <a:srgbClr val="21A3D0"/>
    <a:srgbClr val="A9BECB"/>
    <a:srgbClr val="F8F8F8"/>
    <a:srgbClr val="D01C63"/>
    <a:srgbClr val="0067AC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Objects="1">
      <p:cViewPr>
        <p:scale>
          <a:sx n="93" d="100"/>
          <a:sy n="93" d="100"/>
        </p:scale>
        <p:origin x="-492" y="-1866"/>
      </p:cViewPr>
      <p:guideLst>
        <p:guide orient="horz" pos="1619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3A93C214-0B12-46AB-8A79-327EE726E8C2}" type="datetimeFigureOut">
              <a:rPr lang="zh-CN" altLang="en-US"/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B36EE78B-84D8-412F-BC69-ACC7C447BAFC}" type="slidenum">
              <a:rPr lang="zh-CN" alt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096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3865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765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665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565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532" y="1597819"/>
            <a:ext cx="7772936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065" y="2914650"/>
            <a:ext cx="6401871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0965" indent="0" algn="ctr">
              <a:buNone/>
              <a:defRPr/>
            </a:lvl5pPr>
            <a:lvl6pPr marL="1713865" indent="0" algn="ctr">
              <a:buNone/>
              <a:defRPr/>
            </a:lvl6pPr>
            <a:lvl7pPr marL="2056765" indent="0" algn="ctr">
              <a:buNone/>
              <a:defRPr/>
            </a:lvl7pPr>
            <a:lvl8pPr marL="2399665" indent="0" algn="ctr">
              <a:buNone/>
              <a:defRPr/>
            </a:lvl8pPr>
            <a:lvl9pPr marL="2742565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382" y="681038"/>
            <a:ext cx="2056597" cy="391358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22" y="681038"/>
            <a:ext cx="6059105" cy="391358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428" y="3305176"/>
            <a:ext cx="7771745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428" y="2180035"/>
            <a:ext cx="7771745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00"/>
            </a:lvl2pPr>
            <a:lvl3pPr marL="685800" indent="0">
              <a:buNone/>
              <a:defRPr sz="1200"/>
            </a:lvl3pPr>
            <a:lvl4pPr marL="1028700" indent="0">
              <a:buNone/>
              <a:defRPr sz="1000"/>
            </a:lvl4pPr>
            <a:lvl5pPr marL="1370965" indent="0">
              <a:buNone/>
              <a:defRPr sz="1000"/>
            </a:lvl5pPr>
            <a:lvl6pPr marL="1713865" indent="0">
              <a:buNone/>
              <a:defRPr sz="1000"/>
            </a:lvl6pPr>
            <a:lvl7pPr marL="2056765" indent="0">
              <a:buNone/>
              <a:defRPr sz="1000"/>
            </a:lvl7pPr>
            <a:lvl8pPr marL="2399665" indent="0">
              <a:buNone/>
              <a:defRPr sz="1000"/>
            </a:lvl8pPr>
            <a:lvl9pPr marL="2742565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21" y="1200151"/>
            <a:ext cx="4057256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33" y="1200151"/>
            <a:ext cx="4058446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22" y="205979"/>
            <a:ext cx="8229957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22" y="1151335"/>
            <a:ext cx="4040594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00" b="1"/>
            </a:lvl3pPr>
            <a:lvl4pPr marL="1028700" indent="0">
              <a:buNone/>
              <a:defRPr sz="1200" b="1"/>
            </a:lvl4pPr>
            <a:lvl5pPr marL="1370965" indent="0">
              <a:buNone/>
              <a:defRPr sz="1200" b="1"/>
            </a:lvl5pPr>
            <a:lvl6pPr marL="1713865" indent="0">
              <a:buNone/>
              <a:defRPr sz="1200" b="1"/>
            </a:lvl6pPr>
            <a:lvl7pPr marL="2056765" indent="0">
              <a:buNone/>
              <a:defRPr sz="1200" b="1"/>
            </a:lvl7pPr>
            <a:lvl8pPr marL="2399665" indent="0">
              <a:buNone/>
              <a:defRPr sz="1200" b="1"/>
            </a:lvl8pPr>
            <a:lvl9pPr marL="274256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22" y="1631156"/>
            <a:ext cx="4040594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195" y="1151335"/>
            <a:ext cx="4041784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00" b="1"/>
            </a:lvl3pPr>
            <a:lvl4pPr marL="1028700" indent="0">
              <a:buNone/>
              <a:defRPr sz="1200" b="1"/>
            </a:lvl4pPr>
            <a:lvl5pPr marL="1370965" indent="0">
              <a:buNone/>
              <a:defRPr sz="1200" b="1"/>
            </a:lvl5pPr>
            <a:lvl6pPr marL="1713865" indent="0">
              <a:buNone/>
              <a:defRPr sz="1200" b="1"/>
            </a:lvl6pPr>
            <a:lvl7pPr marL="2056765" indent="0">
              <a:buNone/>
              <a:defRPr sz="1200" b="1"/>
            </a:lvl7pPr>
            <a:lvl8pPr marL="2399665" indent="0">
              <a:buNone/>
              <a:defRPr sz="1200" b="1"/>
            </a:lvl8pPr>
            <a:lvl9pPr marL="274256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195" y="1631156"/>
            <a:ext cx="4041784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360040" y="195486"/>
            <a:ext cx="360040" cy="36004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535190" y="342518"/>
            <a:ext cx="290264" cy="290264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>
                <a:gsLst>
                  <a:gs pos="0">
                    <a:srgbClr val="66CCFF"/>
                  </a:gs>
                  <a:gs pos="52000">
                    <a:schemeClr val="bg1"/>
                  </a:gs>
                  <a:gs pos="100000">
                    <a:srgbClr val="0070C0"/>
                  </a:gs>
                </a:gsLst>
                <a:lin ang="0" scaled="1"/>
              </a:gradFill>
            </a:endParaRPr>
          </a:p>
        </p:txBody>
      </p:sp>
      <p:cxnSp>
        <p:nvCxnSpPr>
          <p:cNvPr id="13" name="直接连接符 12"/>
          <p:cNvCxnSpPr/>
          <p:nvPr userDrawn="1"/>
        </p:nvCxnSpPr>
        <p:spPr>
          <a:xfrm>
            <a:off x="897462" y="608534"/>
            <a:ext cx="8355058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79556"/>
            <a:ext cx="2512680" cy="547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381" y="3600450"/>
            <a:ext cx="5486638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381" y="459581"/>
            <a:ext cx="5486638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0965" indent="0">
              <a:buNone/>
              <a:defRPr sz="1500"/>
            </a:lvl5pPr>
            <a:lvl6pPr marL="1713865" indent="0">
              <a:buNone/>
              <a:defRPr sz="1500"/>
            </a:lvl6pPr>
            <a:lvl7pPr marL="2056765" indent="0">
              <a:buNone/>
              <a:defRPr sz="1500"/>
            </a:lvl7pPr>
            <a:lvl8pPr marL="2399665" indent="0">
              <a:buNone/>
              <a:defRPr sz="1500"/>
            </a:lvl8pPr>
            <a:lvl9pPr marL="274256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381" y="4025503"/>
            <a:ext cx="5486638" cy="603647"/>
          </a:xfrm>
        </p:spPr>
        <p:txBody>
          <a:bodyPr/>
          <a:lstStyle>
            <a:lvl1pPr marL="0" indent="0">
              <a:buNone/>
              <a:defRPr sz="1000"/>
            </a:lvl1pPr>
            <a:lvl2pPr marL="342900" indent="0">
              <a:buNone/>
              <a:defRPr sz="900"/>
            </a:lvl2pPr>
            <a:lvl3pPr marL="685800" indent="0">
              <a:buNone/>
              <a:defRPr sz="700"/>
            </a:lvl3pPr>
            <a:lvl4pPr marL="1028700" indent="0">
              <a:buNone/>
              <a:defRPr sz="700"/>
            </a:lvl4pPr>
            <a:lvl5pPr marL="1370965" indent="0">
              <a:buNone/>
              <a:defRPr sz="700"/>
            </a:lvl5pPr>
            <a:lvl6pPr marL="1713865" indent="0">
              <a:buNone/>
              <a:defRPr sz="700"/>
            </a:lvl6pPr>
            <a:lvl7pPr marL="2056765" indent="0">
              <a:buNone/>
              <a:defRPr sz="700"/>
            </a:lvl7pPr>
            <a:lvl8pPr marL="2399665" indent="0">
              <a:buNone/>
              <a:defRPr sz="700"/>
            </a:lvl8pPr>
            <a:lvl9pPr marL="2742565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chemeClr val="bg1">
                <a:lumMod val="9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022" y="681038"/>
            <a:ext cx="822995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2" tIns="34281" rIns="68562" bIns="34281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  <a:endParaRPr 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022" y="1200151"/>
            <a:ext cx="8229957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2" tIns="34281" rIns="68562" bIns="34281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  <a:endParaRPr lang="zh-CN" smtClean="0"/>
          </a:p>
          <a:p>
            <a:pPr lvl="1"/>
            <a:r>
              <a:rPr lang="zh-CN" smtClean="0"/>
              <a:t>第二级</a:t>
            </a:r>
            <a:endParaRPr 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0965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556895" indent="-213995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仿宋_GB2312" panose="02010609030101010101" pitchFamily="1" charset="-122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宋体" panose="02010600030101010101" pitchFamily="2" charset="-122"/>
        </a:defRPr>
      </a:lvl3pPr>
      <a:lvl4pPr marL="1199515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宋体" panose="02010600030101010101" pitchFamily="2" charset="-122"/>
        </a:defRPr>
      </a:lvl4pPr>
      <a:lvl5pPr marL="1542415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anose="02010600030101010101" pitchFamily="2" charset="-122"/>
        </a:defRPr>
      </a:lvl5pPr>
      <a:lvl6pPr marL="1885315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anose="02010600030101010101" pitchFamily="2" charset="-122"/>
        </a:defRPr>
      </a:lvl6pPr>
      <a:lvl7pPr marL="2228215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anose="02010600030101010101" pitchFamily="2" charset="-122"/>
        </a:defRPr>
      </a:lvl7pPr>
      <a:lvl8pPr marL="2571115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anose="02010600030101010101" pitchFamily="2" charset="-122"/>
        </a:defRPr>
      </a:lvl8pPr>
      <a:lvl9pPr marL="2914015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9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8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s://support.microsoft.com/zh-cn/help/17621/internet-explorer-downloads" TargetMode="Externa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hyperlink" Target="http://10.130.1.164/login.html?fromUrl=http%3A%2F%2F10.130.1.164%2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椭圆 139"/>
          <p:cNvSpPr/>
          <p:nvPr/>
        </p:nvSpPr>
        <p:spPr>
          <a:xfrm>
            <a:off x="656823" y="1491666"/>
            <a:ext cx="2808312" cy="2808312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8" name="椭圆 137"/>
          <p:cNvSpPr/>
          <p:nvPr/>
        </p:nvSpPr>
        <p:spPr>
          <a:xfrm>
            <a:off x="632485" y="3600787"/>
            <a:ext cx="3219435" cy="3219435"/>
          </a:xfrm>
          <a:prstGeom prst="ellipse">
            <a:avLst/>
          </a:prstGeom>
          <a:solidFill>
            <a:srgbClr val="CC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1" name="椭圆 140"/>
          <p:cNvSpPr/>
          <p:nvPr/>
        </p:nvSpPr>
        <p:spPr>
          <a:xfrm>
            <a:off x="-980157" y="4050771"/>
            <a:ext cx="2124744" cy="2124744"/>
          </a:xfrm>
          <a:prstGeom prst="ellipse">
            <a:avLst/>
          </a:prstGeom>
          <a:solidFill>
            <a:schemeClr val="accent4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2" name="椭圆 141"/>
          <p:cNvSpPr/>
          <p:nvPr/>
        </p:nvSpPr>
        <p:spPr>
          <a:xfrm>
            <a:off x="-3644453" y="-185092"/>
            <a:ext cx="5328592" cy="5328592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grpSp>
        <p:nvGrpSpPr>
          <p:cNvPr id="146" name="组合 145"/>
          <p:cNvGrpSpPr/>
          <p:nvPr/>
        </p:nvGrpSpPr>
        <p:grpSpPr>
          <a:xfrm flipH="1">
            <a:off x="3363208" y="3552794"/>
            <a:ext cx="5551177" cy="583387"/>
            <a:chOff x="3929063" y="2641879"/>
            <a:chExt cx="5214937" cy="0"/>
          </a:xfrm>
        </p:grpSpPr>
        <p:cxnSp>
          <p:nvCxnSpPr>
            <p:cNvPr id="147" name="直接连接符 146"/>
            <p:cNvCxnSpPr/>
            <p:nvPr/>
          </p:nvCxnSpPr>
          <p:spPr>
            <a:xfrm>
              <a:off x="3929063" y="2641879"/>
              <a:ext cx="4105804" cy="0"/>
            </a:xfrm>
            <a:prstGeom prst="line">
              <a:avLst/>
            </a:prstGeom>
            <a:ln w="7620"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>
              <a:off x="8103924" y="2641879"/>
              <a:ext cx="754055" cy="0"/>
            </a:xfrm>
            <a:prstGeom prst="line">
              <a:avLst/>
            </a:prstGeom>
            <a:ln w="7620">
              <a:solidFill>
                <a:srgbClr val="333333"/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>
              <a:off x="8948986" y="2641879"/>
              <a:ext cx="195014" cy="0"/>
            </a:xfrm>
            <a:prstGeom prst="line">
              <a:avLst/>
            </a:prstGeom>
            <a:ln w="7620"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矩形 17"/>
          <p:cNvSpPr>
            <a:spLocks noChangeArrowheads="1"/>
          </p:cNvSpPr>
          <p:nvPr/>
        </p:nvSpPr>
        <p:spPr bwMode="auto">
          <a:xfrm>
            <a:off x="4757447" y="2238755"/>
            <a:ext cx="53006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4000" b="1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  <a:r>
              <a:rPr lang="zh-CN" altLang="zh-CN" sz="4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播</a:t>
            </a:r>
            <a:r>
              <a:rPr lang="zh-CN" altLang="zh-CN" sz="4000" b="1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</a:t>
            </a:r>
            <a:r>
              <a:rPr lang="zh-CN" altLang="en-US" sz="4000" b="1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欢迎您</a:t>
            </a:r>
            <a:endParaRPr lang="zh-CN" altLang="en-US" sz="40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" name="矩形 151"/>
          <p:cNvSpPr>
            <a:spLocks noChangeArrowheads="1"/>
          </p:cNvSpPr>
          <p:nvPr/>
        </p:nvSpPr>
        <p:spPr bwMode="auto">
          <a:xfrm>
            <a:off x="6228184" y="1021227"/>
            <a:ext cx="23592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7200" dirty="0" smtClean="0">
                <a:solidFill>
                  <a:srgbClr val="FF0000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2020</a:t>
            </a:r>
            <a:endParaRPr lang="zh-CN" altLang="en-US" sz="7200" dirty="0">
              <a:solidFill>
                <a:srgbClr val="FF0000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83" y="343626"/>
            <a:ext cx="2621280" cy="8077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38" grpId="0" animBg="1"/>
      <p:bldP spid="141" grpId="0" animBg="1"/>
      <p:bldP spid="1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文本框 20"/>
          <p:cNvSpPr txBox="1"/>
          <p:nvPr/>
        </p:nvSpPr>
        <p:spPr>
          <a:xfrm>
            <a:off x="2642518" y="1800180"/>
            <a:ext cx="674037" cy="78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dirty="0" smtClean="0">
                <a:latin typeface="Impact" panose="020B0806030902050204" pitchFamily="34" charset="0"/>
                <a:ea typeface="微软雅黑" panose="020B0503020204020204" pitchFamily="34" charset="-122"/>
              </a:rPr>
              <a:t>感</a:t>
            </a:r>
            <a:endParaRPr lang="zh-CN" altLang="en-US" sz="4500" dirty="0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2" name="文本框 20"/>
          <p:cNvSpPr txBox="1"/>
          <p:nvPr/>
        </p:nvSpPr>
        <p:spPr>
          <a:xfrm>
            <a:off x="3713581" y="1783638"/>
            <a:ext cx="674037" cy="78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600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4500" dirty="0">
                <a:solidFill>
                  <a:schemeClr val="tx1"/>
                </a:solidFill>
              </a:rPr>
              <a:t>谢</a:t>
            </a:r>
            <a:endParaRPr lang="zh-CN" altLang="en-US" sz="4500" dirty="0">
              <a:solidFill>
                <a:schemeClr val="tx1"/>
              </a:solidFill>
            </a:endParaRPr>
          </a:p>
        </p:txBody>
      </p:sp>
      <p:sp>
        <p:nvSpPr>
          <p:cNvPr id="133" name="文本框 20"/>
          <p:cNvSpPr txBox="1"/>
          <p:nvPr/>
        </p:nvSpPr>
        <p:spPr>
          <a:xfrm>
            <a:off x="4779430" y="1763640"/>
            <a:ext cx="674037" cy="78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600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4500" dirty="0" smtClean="0">
                <a:solidFill>
                  <a:schemeClr val="tx1"/>
                </a:solidFill>
              </a:rPr>
              <a:t>浏</a:t>
            </a:r>
            <a:endParaRPr lang="zh-CN" altLang="en-US" sz="4500" dirty="0">
              <a:solidFill>
                <a:schemeClr val="tx1"/>
              </a:solidFill>
            </a:endParaRPr>
          </a:p>
        </p:txBody>
      </p:sp>
      <p:sp>
        <p:nvSpPr>
          <p:cNvPr id="134" name="文本框 20"/>
          <p:cNvSpPr txBox="1"/>
          <p:nvPr/>
        </p:nvSpPr>
        <p:spPr>
          <a:xfrm>
            <a:off x="5861974" y="1761848"/>
            <a:ext cx="674037" cy="78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600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sz="4500" dirty="0">
                <a:solidFill>
                  <a:schemeClr val="tx1"/>
                </a:solidFill>
              </a:rPr>
              <a:t>览</a:t>
            </a:r>
            <a:endParaRPr lang="zh-CN" altLang="en-US" sz="4500" dirty="0">
              <a:solidFill>
                <a:schemeClr val="tx1"/>
              </a:solidFill>
            </a:endParaRPr>
          </a:p>
        </p:txBody>
      </p:sp>
      <p:sp>
        <p:nvSpPr>
          <p:cNvPr id="52" name="文本框 33"/>
          <p:cNvSpPr txBox="1"/>
          <p:nvPr/>
        </p:nvSpPr>
        <p:spPr>
          <a:xfrm>
            <a:off x="3302313" y="2930314"/>
            <a:ext cx="2544144" cy="553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3000" dirty="0">
                <a:solidFill>
                  <a:schemeClr val="tx1"/>
                </a:solidFill>
              </a:rPr>
              <a:t>THANKS</a:t>
            </a:r>
            <a:endParaRPr lang="zh-CN" altLang="zh-CN" sz="3000" dirty="0">
              <a:solidFill>
                <a:schemeClr val="tx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-908146" y="-879619"/>
            <a:ext cx="2808312" cy="2808312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92597" y="3265341"/>
            <a:ext cx="3219435" cy="3219435"/>
          </a:xfrm>
          <a:prstGeom prst="ellipse">
            <a:avLst/>
          </a:prstGeom>
          <a:solidFill>
            <a:srgbClr val="CC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-1116632" y="3207249"/>
            <a:ext cx="2124744" cy="2124744"/>
          </a:xfrm>
          <a:prstGeom prst="ellipse">
            <a:avLst/>
          </a:prstGeom>
          <a:solidFill>
            <a:schemeClr val="accent4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164288" y="-2664296"/>
            <a:ext cx="5328592" cy="5328592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0">
        <p14:warp dir="in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32" grpId="0"/>
      <p:bldP spid="133" grpId="0"/>
      <p:bldP spid="134" grpId="0"/>
      <p:bldP spid="52" grpId="0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录播教室简介</a:t>
            </a:r>
            <a:endParaRPr lang="zh-CN" altLang="en-US" sz="1200" b="1" dirty="0">
              <a:latin typeface="+mn-ea"/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3465348" y="1584911"/>
            <a:ext cx="1287211" cy="1974555"/>
            <a:chOff x="4620464" y="2113215"/>
            <a:chExt cx="1716281" cy="2632740"/>
          </a:xfrm>
          <a:solidFill>
            <a:srgbClr val="FF0000"/>
          </a:solidFill>
        </p:grpSpPr>
        <p:sp>
          <p:nvSpPr>
            <p:cNvPr id="43" name="梯形 42"/>
            <p:cNvSpPr/>
            <p:nvPr/>
          </p:nvSpPr>
          <p:spPr>
            <a:xfrm rot="5400000">
              <a:off x="4072040" y="3142553"/>
              <a:ext cx="1669739" cy="572892"/>
            </a:xfrm>
            <a:prstGeom prst="trapezoid">
              <a:avLst>
                <a:gd name="adj" fmla="val 57643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梯形 43"/>
            <p:cNvSpPr/>
            <p:nvPr/>
          </p:nvSpPr>
          <p:spPr>
            <a:xfrm rot="8993242">
              <a:off x="4664982" y="2113215"/>
              <a:ext cx="1669739" cy="572892"/>
            </a:xfrm>
            <a:prstGeom prst="trapezoid">
              <a:avLst>
                <a:gd name="adj" fmla="val 57643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梯形 44"/>
            <p:cNvSpPr/>
            <p:nvPr/>
          </p:nvSpPr>
          <p:spPr>
            <a:xfrm rot="1800000">
              <a:off x="4667006" y="4173063"/>
              <a:ext cx="1669739" cy="572892"/>
            </a:xfrm>
            <a:prstGeom prst="trapezoid">
              <a:avLst>
                <a:gd name="adj" fmla="val 57643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392700" y="1584038"/>
            <a:ext cx="1287208" cy="1974546"/>
            <a:chOff x="5856933" y="2112051"/>
            <a:chExt cx="1716277" cy="2632728"/>
          </a:xfrm>
          <a:solidFill>
            <a:srgbClr val="FF0000"/>
          </a:solidFill>
        </p:grpSpPr>
        <p:sp>
          <p:nvSpPr>
            <p:cNvPr id="47" name="梯形 46"/>
            <p:cNvSpPr/>
            <p:nvPr/>
          </p:nvSpPr>
          <p:spPr>
            <a:xfrm rot="16200000" flipH="1">
              <a:off x="6451894" y="3142555"/>
              <a:ext cx="1669739" cy="572892"/>
            </a:xfrm>
            <a:prstGeom prst="trapezoid">
              <a:avLst>
                <a:gd name="adj" fmla="val 57643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梯形 47"/>
            <p:cNvSpPr/>
            <p:nvPr/>
          </p:nvSpPr>
          <p:spPr>
            <a:xfrm rot="19793242" flipH="1">
              <a:off x="5858956" y="4171887"/>
              <a:ext cx="1669739" cy="572892"/>
            </a:xfrm>
            <a:prstGeom prst="trapezoid">
              <a:avLst>
                <a:gd name="adj" fmla="val 57643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梯形 48"/>
            <p:cNvSpPr/>
            <p:nvPr/>
          </p:nvSpPr>
          <p:spPr>
            <a:xfrm rot="12600000" flipH="1">
              <a:off x="5856933" y="2112051"/>
              <a:ext cx="1669739" cy="572892"/>
            </a:xfrm>
            <a:prstGeom prst="trapezoid">
              <a:avLst>
                <a:gd name="adj" fmla="val 57643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0" name="直接连接符 49"/>
          <p:cNvCxnSpPr/>
          <p:nvPr/>
        </p:nvCxnSpPr>
        <p:spPr>
          <a:xfrm flipV="1">
            <a:off x="551780" y="2569560"/>
            <a:ext cx="2749887" cy="1"/>
          </a:xfrm>
          <a:prstGeom prst="line">
            <a:avLst/>
          </a:prstGeom>
          <a:ln w="127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任意多边形 50"/>
          <p:cNvSpPr/>
          <p:nvPr/>
        </p:nvSpPr>
        <p:spPr>
          <a:xfrm>
            <a:off x="551781" y="1266809"/>
            <a:ext cx="3224407" cy="324065"/>
          </a:xfrm>
          <a:custGeom>
            <a:avLst/>
            <a:gdLst>
              <a:gd name="connsiteX0" fmla="*/ 0 w 3611880"/>
              <a:gd name="connsiteY0" fmla="*/ 0 h 678180"/>
              <a:gd name="connsiteX1" fmla="*/ 2933700 w 3611880"/>
              <a:gd name="connsiteY1" fmla="*/ 0 h 678180"/>
              <a:gd name="connsiteX2" fmla="*/ 3611880 w 3611880"/>
              <a:gd name="connsiteY2" fmla="*/ 678180 h 67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1880" h="678180">
                <a:moveTo>
                  <a:pt x="0" y="0"/>
                </a:moveTo>
                <a:lnTo>
                  <a:pt x="2933700" y="0"/>
                </a:lnTo>
                <a:lnTo>
                  <a:pt x="3611880" y="678180"/>
                </a:lnTo>
              </a:path>
            </a:pathLst>
          </a:custGeom>
          <a:ln w="127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2" name="任意多边形 51"/>
          <p:cNvSpPr/>
          <p:nvPr/>
        </p:nvSpPr>
        <p:spPr>
          <a:xfrm flipV="1">
            <a:off x="548879" y="3548245"/>
            <a:ext cx="3224407" cy="324065"/>
          </a:xfrm>
          <a:custGeom>
            <a:avLst/>
            <a:gdLst>
              <a:gd name="connsiteX0" fmla="*/ 0 w 3611880"/>
              <a:gd name="connsiteY0" fmla="*/ 0 h 678180"/>
              <a:gd name="connsiteX1" fmla="*/ 2933700 w 3611880"/>
              <a:gd name="connsiteY1" fmla="*/ 0 h 678180"/>
              <a:gd name="connsiteX2" fmla="*/ 3611880 w 3611880"/>
              <a:gd name="connsiteY2" fmla="*/ 678180 h 67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1880" h="678180">
                <a:moveTo>
                  <a:pt x="0" y="0"/>
                </a:moveTo>
                <a:lnTo>
                  <a:pt x="2933700" y="0"/>
                </a:lnTo>
                <a:lnTo>
                  <a:pt x="3611880" y="678180"/>
                </a:lnTo>
              </a:path>
            </a:pathLst>
          </a:custGeom>
          <a:ln w="127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53" name="直接连接符 52"/>
          <p:cNvCxnSpPr/>
          <p:nvPr/>
        </p:nvCxnSpPr>
        <p:spPr>
          <a:xfrm flipH="1">
            <a:off x="5843588" y="2569560"/>
            <a:ext cx="2748634" cy="2191"/>
          </a:xfrm>
          <a:prstGeom prst="line">
            <a:avLst/>
          </a:prstGeom>
          <a:ln w="127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任意多边形 53"/>
          <p:cNvSpPr/>
          <p:nvPr/>
        </p:nvSpPr>
        <p:spPr>
          <a:xfrm flipH="1">
            <a:off x="5369074" y="1266809"/>
            <a:ext cx="3223148" cy="324065"/>
          </a:xfrm>
          <a:custGeom>
            <a:avLst/>
            <a:gdLst>
              <a:gd name="connsiteX0" fmla="*/ 0 w 3611880"/>
              <a:gd name="connsiteY0" fmla="*/ 0 h 678180"/>
              <a:gd name="connsiteX1" fmla="*/ 2933700 w 3611880"/>
              <a:gd name="connsiteY1" fmla="*/ 0 h 678180"/>
              <a:gd name="connsiteX2" fmla="*/ 3611880 w 3611880"/>
              <a:gd name="connsiteY2" fmla="*/ 678180 h 67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1880" h="678180">
                <a:moveTo>
                  <a:pt x="0" y="0"/>
                </a:moveTo>
                <a:lnTo>
                  <a:pt x="2933700" y="0"/>
                </a:lnTo>
                <a:lnTo>
                  <a:pt x="3611880" y="678180"/>
                </a:lnTo>
              </a:path>
            </a:pathLst>
          </a:custGeom>
          <a:ln w="127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5" name="任意多边形 54"/>
          <p:cNvSpPr/>
          <p:nvPr/>
        </p:nvSpPr>
        <p:spPr>
          <a:xfrm flipH="1" flipV="1">
            <a:off x="5371974" y="3548245"/>
            <a:ext cx="3223148" cy="324065"/>
          </a:xfrm>
          <a:custGeom>
            <a:avLst/>
            <a:gdLst>
              <a:gd name="connsiteX0" fmla="*/ 0 w 3611880"/>
              <a:gd name="connsiteY0" fmla="*/ 0 h 678180"/>
              <a:gd name="connsiteX1" fmla="*/ 2933700 w 3611880"/>
              <a:gd name="connsiteY1" fmla="*/ 0 h 678180"/>
              <a:gd name="connsiteX2" fmla="*/ 3611880 w 3611880"/>
              <a:gd name="connsiteY2" fmla="*/ 678180 h 67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1880" h="678180">
                <a:moveTo>
                  <a:pt x="0" y="0"/>
                </a:moveTo>
                <a:lnTo>
                  <a:pt x="2933700" y="0"/>
                </a:lnTo>
                <a:lnTo>
                  <a:pt x="3611880" y="678180"/>
                </a:lnTo>
              </a:path>
            </a:pathLst>
          </a:custGeom>
          <a:ln w="127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39" y="3626580"/>
            <a:ext cx="191870" cy="191870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873" y="1043605"/>
            <a:ext cx="175004" cy="175004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692" y="3655923"/>
            <a:ext cx="152337" cy="152337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247" y="2369076"/>
            <a:ext cx="155226" cy="138943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362" y="990648"/>
            <a:ext cx="212996" cy="212996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688" y="2354487"/>
            <a:ext cx="165374" cy="165374"/>
          </a:xfrm>
          <a:prstGeom prst="rect">
            <a:avLst/>
          </a:prstGeom>
        </p:spPr>
      </p:pic>
      <p:grpSp>
        <p:nvGrpSpPr>
          <p:cNvPr id="62" name="组合 61"/>
          <p:cNvGrpSpPr/>
          <p:nvPr/>
        </p:nvGrpSpPr>
        <p:grpSpPr>
          <a:xfrm>
            <a:off x="581125" y="964836"/>
            <a:ext cx="2550773" cy="1095062"/>
            <a:chOff x="774833" y="1286447"/>
            <a:chExt cx="3401031" cy="1460081"/>
          </a:xfrm>
        </p:grpSpPr>
        <p:sp>
          <p:nvSpPr>
            <p:cNvPr id="63" name="文本框 45"/>
            <p:cNvSpPr txBox="1"/>
            <p:nvPr/>
          </p:nvSpPr>
          <p:spPr>
            <a:xfrm>
              <a:off x="774833" y="1286447"/>
              <a:ext cx="3063474" cy="455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升级改造方便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文本框 48"/>
            <p:cNvSpPr txBox="1"/>
            <p:nvPr/>
          </p:nvSpPr>
          <p:spPr>
            <a:xfrm>
              <a:off x="812802" y="1743177"/>
              <a:ext cx="3363062" cy="1003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普通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教室中装上简易录播系统，老师随时可以录制课程，积累资源，此</a:t>
              </a:r>
              <a:r>
                <a:rPr lang="zh-CN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种模式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资金投入少</a:t>
              </a:r>
              <a:r>
                <a:rPr lang="zh-CN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，不受环境限制。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81124" y="2262873"/>
            <a:ext cx="2550779" cy="1106871"/>
            <a:chOff x="774833" y="3017162"/>
            <a:chExt cx="3401038" cy="1475828"/>
          </a:xfrm>
        </p:grpSpPr>
        <p:sp>
          <p:nvSpPr>
            <p:cNvPr id="66" name="文本框 46"/>
            <p:cNvSpPr txBox="1"/>
            <p:nvPr/>
          </p:nvSpPr>
          <p:spPr>
            <a:xfrm>
              <a:off x="774833" y="3017162"/>
              <a:ext cx="3063473" cy="455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精彩回顾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文本框 49"/>
            <p:cNvSpPr txBox="1"/>
            <p:nvPr/>
          </p:nvSpPr>
          <p:spPr>
            <a:xfrm>
              <a:off x="812809" y="3489638"/>
              <a:ext cx="3363062" cy="1003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录制的课程资源，存储于教师私人空间，既可用于个人观摩也可分享至云平台，供广大师生学习。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581125" y="3555411"/>
            <a:ext cx="2554343" cy="892982"/>
            <a:chOff x="774833" y="4740545"/>
            <a:chExt cx="3405791" cy="1190642"/>
          </a:xfrm>
        </p:grpSpPr>
        <p:sp>
          <p:nvSpPr>
            <p:cNvPr id="69" name="文本框 47"/>
            <p:cNvSpPr txBox="1"/>
            <p:nvPr/>
          </p:nvSpPr>
          <p:spPr>
            <a:xfrm>
              <a:off x="774833" y="4740545"/>
              <a:ext cx="3063474" cy="455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一键式智能录制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文本框 50"/>
            <p:cNvSpPr txBox="1"/>
            <p:nvPr/>
          </p:nvSpPr>
          <p:spPr>
            <a:xfrm>
              <a:off x="817562" y="5221250"/>
              <a:ext cx="3363062" cy="70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一键式智能录制，操作无负担。录制过程由电脑全程接管。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013691" y="953873"/>
            <a:ext cx="2522297" cy="885959"/>
            <a:chOff x="7985918" y="1271833"/>
            <a:chExt cx="3363062" cy="1181281"/>
          </a:xfrm>
        </p:grpSpPr>
        <p:sp>
          <p:nvSpPr>
            <p:cNvPr id="72" name="文本框 51"/>
            <p:cNvSpPr txBox="1"/>
            <p:nvPr/>
          </p:nvSpPr>
          <p:spPr>
            <a:xfrm>
              <a:off x="8266457" y="1271833"/>
              <a:ext cx="3063473" cy="455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实时直播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文本框 54"/>
            <p:cNvSpPr txBox="1"/>
            <p:nvPr/>
          </p:nvSpPr>
          <p:spPr>
            <a:xfrm>
              <a:off x="7985918" y="1743176"/>
              <a:ext cx="3363062" cy="709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老师授课时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，系统进行同步录制，实时直播</a:t>
              </a:r>
              <a:r>
                <a:rPr lang="zh-CN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，其他教室可观看直播。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011310" y="2251907"/>
            <a:ext cx="2522297" cy="1117832"/>
            <a:chOff x="7982743" y="3002548"/>
            <a:chExt cx="3363062" cy="1490444"/>
          </a:xfrm>
        </p:grpSpPr>
        <p:sp>
          <p:nvSpPr>
            <p:cNvPr id="75" name="文本框 52"/>
            <p:cNvSpPr txBox="1"/>
            <p:nvPr/>
          </p:nvSpPr>
          <p:spPr>
            <a:xfrm>
              <a:off x="8266458" y="3002548"/>
              <a:ext cx="3063473" cy="455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完整课程视频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文本框 55"/>
            <p:cNvSpPr txBox="1"/>
            <p:nvPr/>
          </p:nvSpPr>
          <p:spPr>
            <a:xfrm>
              <a:off x="7982743" y="3489639"/>
              <a:ext cx="3363062" cy="1003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课程全程录制，便于教师建立完整课程视频，保留珍贵教学视频。观摩全课程教学视频，提升教学质量。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6013691" y="3563497"/>
            <a:ext cx="2522297" cy="1104953"/>
            <a:chOff x="7985918" y="4751331"/>
            <a:chExt cx="3363062" cy="1473272"/>
          </a:xfrm>
        </p:grpSpPr>
        <p:sp>
          <p:nvSpPr>
            <p:cNvPr id="78" name="文本框 53"/>
            <p:cNvSpPr txBox="1"/>
            <p:nvPr/>
          </p:nvSpPr>
          <p:spPr>
            <a:xfrm>
              <a:off x="8266457" y="4751331"/>
              <a:ext cx="3063473" cy="455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视频资源云平台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文本框 56"/>
            <p:cNvSpPr txBox="1"/>
            <p:nvPr/>
          </p:nvSpPr>
          <p:spPr>
            <a:xfrm>
              <a:off x="7985918" y="5221250"/>
              <a:ext cx="3363062" cy="1003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视频资源由云平台统一管理，分为私人空间和公共空间等，最大限度保障教师个人知识产权。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0" name="文本框 57"/>
          <p:cNvSpPr txBox="1"/>
          <p:nvPr/>
        </p:nvSpPr>
        <p:spPr>
          <a:xfrm>
            <a:off x="3902387" y="2251910"/>
            <a:ext cx="1347851" cy="80893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lang="zh-CN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录播</a:t>
            </a:r>
            <a:endParaRPr lang="en-US" altLang="zh-CN" sz="2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lang="zh-CN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教室功能</a:t>
            </a:r>
            <a:endParaRPr lang="zh-CN" altLang="en-US" sz="23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51" grpId="0" animBg="1"/>
      <p:bldP spid="52" grpId="0" animBg="1"/>
      <p:bldP spid="54" grpId="0" animBg="1"/>
      <p:bldP spid="55" grpId="0" animBg="1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录播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教室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内使用</a:t>
            </a:r>
            <a:endParaRPr lang="zh-CN" altLang="en-US" sz="1200" b="1" dirty="0">
              <a:latin typeface="+mn-ea"/>
              <a:cs typeface="+mn-ea"/>
              <a:sym typeface="+mn-lt"/>
            </a:endParaRPr>
          </a:p>
        </p:txBody>
      </p:sp>
      <p:pic>
        <p:nvPicPr>
          <p:cNvPr id="4" name="图片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798464" y="1779662"/>
            <a:ext cx="4286249" cy="1449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3750963" y="2351161"/>
            <a:ext cx="381000" cy="762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miter lim="800000"/>
          </a:ln>
        </p:spPr>
        <p:txBody>
          <a:bodyPr wrap="none" lIns="121917" tIns="60958" rIns="121917" bIns="60958" anchor="ctr"/>
          <a:lstStyle/>
          <a:p>
            <a:endParaRPr lang="zh-CN" altLang="en-US"/>
          </a:p>
        </p:txBody>
      </p:sp>
      <p:sp>
        <p:nvSpPr>
          <p:cNvPr id="6" name="下箭头 5"/>
          <p:cNvSpPr/>
          <p:nvPr/>
        </p:nvSpPr>
        <p:spPr>
          <a:xfrm rot="5400000">
            <a:off x="3253534" y="2280452"/>
            <a:ext cx="45719" cy="94914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4322464" y="2351161"/>
            <a:ext cx="476249" cy="762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miter lim="800000"/>
          </a:ln>
        </p:spPr>
        <p:txBody>
          <a:bodyPr wrap="none" lIns="121917" tIns="60958" rIns="121917" bIns="60958" anchor="ctr"/>
          <a:lstStyle/>
          <a:p>
            <a:endParaRPr lang="zh-CN" altLang="en-US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750965" y="3602111"/>
            <a:ext cx="1374998" cy="3693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录制</a:t>
            </a:r>
            <a:r>
              <a:rPr lang="zh-CN" altLang="en-US" sz="1600" dirty="0">
                <a:solidFill>
                  <a:srgbClr val="FF0000"/>
                </a:solidFill>
              </a:rPr>
              <a:t>时会闪</a:t>
            </a:r>
            <a:r>
              <a:rPr lang="zh-CN" altLang="en-US" sz="1600" dirty="0"/>
              <a:t>。</a:t>
            </a:r>
            <a:endParaRPr lang="zh-CN" altLang="en-US" sz="1600" dirty="0"/>
          </a:p>
        </p:txBody>
      </p:sp>
      <p:sp>
        <p:nvSpPr>
          <p:cNvPr id="9" name="下箭头 8"/>
          <p:cNvSpPr/>
          <p:nvPr/>
        </p:nvSpPr>
        <p:spPr>
          <a:xfrm flipH="1">
            <a:off x="4512963" y="3113161"/>
            <a:ext cx="61383" cy="285749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099030" y="2253795"/>
            <a:ext cx="190500" cy="6159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A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512963" y="3017911"/>
            <a:ext cx="190500" cy="6159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B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6132213" y="2446411"/>
            <a:ext cx="190500" cy="6159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D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358304" y="2119324"/>
            <a:ext cx="1451359" cy="61554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zh-CN" altLang="en-US" sz="1600" b="1" dirty="0" smtClean="0"/>
              <a:t>指示灯</a:t>
            </a:r>
            <a:r>
              <a:rPr lang="zh-CN" altLang="en-US" sz="1600" b="1" dirty="0"/>
              <a:t>闪烁时不可</a:t>
            </a:r>
            <a:r>
              <a:rPr lang="zh-CN" altLang="en-US" sz="1600" b="1" dirty="0" smtClean="0"/>
              <a:t>录制</a:t>
            </a:r>
            <a:endParaRPr lang="zh-CN" altLang="en-US" sz="1600" b="1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465463" y="2065411"/>
            <a:ext cx="1333500" cy="368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lIns="121917" tIns="60958" rIns="121917" bIns="60958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</a:rPr>
              <a:t>按</a:t>
            </a:r>
            <a:r>
              <a:rPr lang="en-US" altLang="zh-CN" sz="1600" b="1" dirty="0">
                <a:solidFill>
                  <a:srgbClr val="FF0000"/>
                </a:solidFill>
              </a:rPr>
              <a:t>1</a:t>
            </a:r>
            <a:r>
              <a:rPr lang="zh-CN" altLang="en-US" sz="1600" b="1" dirty="0">
                <a:solidFill>
                  <a:srgbClr val="FF0000"/>
                </a:solidFill>
              </a:rPr>
              <a:t>下即可</a:t>
            </a:r>
            <a:endParaRPr lang="zh-CN" altLang="en-US" sz="1600" b="1" dirty="0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5655964" y="2446410"/>
            <a:ext cx="476249" cy="476251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miter lim="800000"/>
          </a:ln>
        </p:spPr>
        <p:txBody>
          <a:bodyPr wrap="none" lIns="121917" tIns="60958" rIns="121917" bIns="60958" anchor="ctr"/>
          <a:lstStyle/>
          <a:p>
            <a:endParaRPr lang="zh-CN" altLang="en-US"/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5012906" y="2455539"/>
            <a:ext cx="476249" cy="476251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miter lim="800000"/>
          </a:ln>
        </p:spPr>
        <p:txBody>
          <a:bodyPr wrap="none" lIns="121917" tIns="60958" rIns="121917" bIns="60958" anchor="ctr"/>
          <a:lstStyle/>
          <a:p>
            <a:endParaRPr lang="zh-CN" altLang="en-US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030712" y="3003798"/>
            <a:ext cx="190500" cy="6159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C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456968" y="946924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录播系统讲台面板说明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0030" y="4367109"/>
            <a:ext cx="5588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）灯未长亮，</a:t>
            </a:r>
            <a:r>
              <a:rPr lang="zh-CN" altLang="en-US" b="1" dirty="0">
                <a:solidFill>
                  <a:srgbClr val="FF0000"/>
                </a:solidFill>
              </a:rPr>
              <a:t>按住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b="1" dirty="0" smtClean="0"/>
              <a:t>3</a:t>
            </a:r>
            <a:r>
              <a:rPr lang="zh-CN" altLang="en-US" b="1" dirty="0"/>
              <a:t>秒，</a:t>
            </a:r>
            <a:r>
              <a:rPr lang="zh-CN" altLang="en-US" b="1" dirty="0">
                <a:solidFill>
                  <a:srgbClr val="FF0000"/>
                </a:solidFill>
              </a:rPr>
              <a:t>“滴”</a:t>
            </a:r>
            <a:r>
              <a:rPr lang="zh-CN" altLang="en-US" b="1" dirty="0"/>
              <a:t>声</a:t>
            </a:r>
            <a:r>
              <a:rPr lang="zh-CN" altLang="en-US" b="1" dirty="0" smtClean="0"/>
              <a:t>放开。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录播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教室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内使用</a:t>
            </a:r>
            <a:endParaRPr lang="zh-CN" altLang="en-US" sz="1200" b="1" dirty="0">
              <a:latin typeface="+mn-ea"/>
              <a:cs typeface="+mn-ea"/>
              <a:sym typeface="+mn-lt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65930" y="1275606"/>
            <a:ext cx="8667749" cy="2982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、打开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多媒体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灯长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亮的情况下，按（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）按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开始录制</a:t>
            </a:r>
            <a:endParaRPr lang="en-US" altLang="zh-CN" b="1" dirty="0" smtClean="0"/>
          </a:p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录制时（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）会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  <a:endParaRPr lang="en-US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四、若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暂停（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）按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、锁定录电脑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画面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下，再按取消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停止录制（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）按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七、关闭多媒体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sz="1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八、联系技术员拷贝视频文件</a:t>
            </a:r>
            <a:endParaRPr lang="en-US" altLang="zh-CN" sz="1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428013" y="762258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模式一：临时录制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录播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教室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内使用</a:t>
            </a:r>
            <a:endParaRPr lang="zh-CN" altLang="en-US" sz="1200" b="1" dirty="0">
              <a:latin typeface="+mn-ea"/>
              <a:cs typeface="+mn-ea"/>
              <a:sym typeface="+mn-lt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65930" y="1275606"/>
            <a:ext cx="8667749" cy="2982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、打开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多媒体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上课时间到，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）灯会自动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  <a:endParaRPr lang="en-US" altLang="zh-CN" b="1" dirty="0" smtClean="0"/>
          </a:p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三、若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）没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闪烁，请联系技术人员</a:t>
            </a:r>
            <a:endParaRPr lang="en-US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四、若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暂停（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）按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、锁定录电脑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画面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下，再按取消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停止录制（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）按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下或预约时间到自动停止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七、关闭多媒体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sz="1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八、登陆教师个人空间查看录制视频</a:t>
            </a:r>
            <a:endParaRPr lang="en-US" altLang="zh-CN" sz="1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87824" y="768169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模式二：已预约或按课表录制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录播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教室预约或课表录制</a:t>
            </a:r>
            <a:endParaRPr lang="zh-CN" altLang="en-US" sz="1200" b="1" dirty="0">
              <a:latin typeface="+mn-ea"/>
              <a:cs typeface="+mn-ea"/>
              <a:sym typeface="+mn-lt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65930" y="1275606"/>
            <a:ext cx="8667749" cy="15004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方法一：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到知明楼主控室，由技术人员配合导入课表（简单清晰、一次完成）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方法二、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到预约平台，按课表录入系统（自主操作、一次完成）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87824" y="768169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模式一：按课表录制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录播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教室预约或课表录制</a:t>
            </a:r>
            <a:endParaRPr lang="zh-CN" altLang="en-US" sz="1200" b="1" dirty="0">
              <a:latin typeface="+mn-ea"/>
              <a:cs typeface="+mn-ea"/>
              <a:sym typeface="+mn-lt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65931" y="1347614"/>
            <a:ext cx="8582534" cy="27392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21917" tIns="60958" rIns="121917" bIns="60958">
            <a:spAutoFit/>
          </a:bodyPr>
          <a:lstStyle/>
          <a:p>
            <a:pPr>
              <a:lnSpc>
                <a:spcPts val="2160"/>
              </a:lnSpc>
              <a:spcBef>
                <a:spcPts val="665"/>
              </a:spcBef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一、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录播系统暂只开放校园网线上预约（校园网内的个人电脑、办公电脑预约）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160"/>
              </a:lnSpc>
              <a:spcBef>
                <a:spcPts val="665"/>
              </a:spcBef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二、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IE10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以上版本，可到此官网升级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IE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浏览器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600" u="sng" dirty="0" smtClean="0">
                <a:hlinkClick r:id="rId1"/>
              </a:rPr>
              <a:t>https</a:t>
            </a:r>
            <a:r>
              <a:rPr lang="en-US" altLang="zh-CN" sz="1600" u="sng" dirty="0">
                <a:hlinkClick r:id="rId1"/>
              </a:rPr>
              <a:t>://</a:t>
            </a:r>
            <a:r>
              <a:rPr lang="en-US" altLang="zh-CN" sz="1600" u="sng" dirty="0" smtClean="0">
                <a:hlinkClick r:id="rId1"/>
              </a:rPr>
              <a:t>support.microsoft.com/zh-cn/help/17621/internet-explorer-downloads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160"/>
              </a:lnSpc>
              <a:spcBef>
                <a:spcPts val="665"/>
              </a:spcBef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三、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录播系统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个人帐号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，用户名：人事号；密码：姓名中姓的拼音头个小写字母。例如：教师：王丹丹，人事号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901122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，则：用户名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901122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，密码：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w901122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160"/>
              </a:lnSpc>
              <a:spcBef>
                <a:spcPts val="665"/>
              </a:spcBef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四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所有的录播视频都保存在个人空间，不对外分享（可自行设置分享），方便教师回顾和整理课程资源（一般是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小时内上传至个人空间）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160"/>
              </a:lnSpc>
              <a:spcBef>
                <a:spcPts val="665"/>
              </a:spcBef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五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教师预约录播，需要审核，需麻烦教师至少提前一天申请，便于提前安排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87824" y="768169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模式二：预约注意事项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录播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教室预约或课表录制</a:t>
            </a:r>
            <a:endParaRPr lang="zh-CN" altLang="en-US" sz="1200" b="1" dirty="0">
              <a:latin typeface="+mn-ea"/>
              <a:cs typeface="+mn-ea"/>
              <a:sym typeface="+mn-lt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65931" y="1347614"/>
            <a:ext cx="8582534" cy="7771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21917" tIns="60958" rIns="121917" bIns="60958">
            <a:spAutoFit/>
          </a:bodyPr>
          <a:lstStyle/>
          <a:p>
            <a:pPr>
              <a:lnSpc>
                <a:spcPts val="2160"/>
              </a:lnSpc>
              <a:spcBef>
                <a:spcPts val="665"/>
              </a:spcBef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第一步：登陆平台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160"/>
              </a:lnSpc>
              <a:spcBef>
                <a:spcPts val="665"/>
              </a:spcBef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网址：</a:t>
            </a:r>
            <a:r>
              <a:rPr lang="en-US" altLang="zh-CN" sz="1600" u="sng" dirty="0">
                <a:hlinkClick r:id="rId1"/>
              </a:rPr>
              <a:t>http://</a:t>
            </a:r>
            <a:r>
              <a:rPr lang="en-US" altLang="zh-CN" sz="1600" u="sng" dirty="0" smtClean="0">
                <a:hlinkClick r:id="rId1"/>
              </a:rPr>
              <a:t>10.130.1.164/login.html?fromUrl=http%3A%2F%2F10.130.1.164%2F</a:t>
            </a:r>
            <a:endParaRPr lang="zh-CN" altLang="zh-CN" sz="1600" dirty="0"/>
          </a:p>
        </p:txBody>
      </p:sp>
      <p:sp>
        <p:nvSpPr>
          <p:cNvPr id="18" name="矩形 17"/>
          <p:cNvSpPr/>
          <p:nvPr/>
        </p:nvSpPr>
        <p:spPr>
          <a:xfrm>
            <a:off x="2987824" y="768169"/>
            <a:ext cx="2100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65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模式二：预约流程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QQ截图2019112119150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4080" y="2606839"/>
            <a:ext cx="1343660" cy="36957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41838" y="2355726"/>
            <a:ext cx="6792225" cy="620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60"/>
              </a:lnSpc>
              <a:spcBef>
                <a:spcPts val="665"/>
              </a:spcBef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第二步：打开个人空间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登录后鼠标移至右上角人物界面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7664" y="4155926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点击【个人空间】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 descr="QQ截图2019112119165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78717" y="3164221"/>
            <a:ext cx="1634548" cy="1713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98757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zh-CN" dirty="0"/>
              <a:t>、录制过程配戴校微。</a:t>
            </a:r>
            <a:endParaRPr lang="zh-CN" altLang="zh-CN" dirty="0"/>
          </a:p>
          <a:p>
            <a:r>
              <a:rPr lang="en-US" altLang="zh-CN" dirty="0"/>
              <a:t>2</a:t>
            </a:r>
            <a:r>
              <a:rPr lang="zh-CN" altLang="zh-CN" dirty="0"/>
              <a:t>、</a:t>
            </a:r>
            <a:r>
              <a:rPr lang="en-US" altLang="zh-CN" dirty="0"/>
              <a:t>PPT</a:t>
            </a:r>
            <a:r>
              <a:rPr lang="zh-CN" altLang="zh-CN" dirty="0"/>
              <a:t>背景色使用</a:t>
            </a:r>
            <a:r>
              <a:rPr lang="zh-CN" altLang="zh-CN" dirty="0" smtClean="0"/>
              <a:t>暖色调</a:t>
            </a:r>
            <a:r>
              <a:rPr lang="zh-CN" altLang="en-US" dirty="0" smtClean="0"/>
              <a:t>，录制时更清晰。</a:t>
            </a:r>
            <a:endParaRPr lang="zh-CN" altLang="zh-CN" dirty="0"/>
          </a:p>
          <a:p>
            <a:r>
              <a:rPr lang="en-US" altLang="zh-CN" dirty="0"/>
              <a:t>3</a:t>
            </a:r>
            <a:r>
              <a:rPr lang="zh-CN" altLang="zh-CN" dirty="0"/>
              <a:t>、讲台上录播面板“录制”灯在闪烁，就表明是正在录制。</a:t>
            </a:r>
            <a:endParaRPr lang="zh-CN" altLang="zh-CN" dirty="0"/>
          </a:p>
          <a:p>
            <a:r>
              <a:rPr lang="en-US" altLang="zh-CN" dirty="0"/>
              <a:t>4</a:t>
            </a:r>
            <a:r>
              <a:rPr lang="zh-CN" altLang="zh-CN" dirty="0"/>
              <a:t>、录制过程不用暂时，可在后期剪辑。</a:t>
            </a:r>
            <a:endParaRPr lang="zh-CN" altLang="zh-CN" dirty="0"/>
          </a:p>
          <a:p>
            <a:r>
              <a:rPr lang="en-US" altLang="zh-CN" dirty="0"/>
              <a:t>5</a:t>
            </a:r>
            <a:r>
              <a:rPr lang="zh-CN" altLang="zh-CN" dirty="0"/>
              <a:t>、开始上课时，先将</a:t>
            </a:r>
            <a:r>
              <a:rPr lang="en-US" altLang="zh-CN" dirty="0"/>
              <a:t>PPT</a:t>
            </a:r>
            <a:r>
              <a:rPr lang="zh-CN" altLang="zh-CN" dirty="0"/>
              <a:t>首页（含有课程名称和教师名）打开并移动鼠标</a:t>
            </a:r>
            <a:r>
              <a:rPr lang="en-US" altLang="zh-CN" dirty="0"/>
              <a:t>3</a:t>
            </a:r>
            <a:r>
              <a:rPr lang="zh-CN" altLang="zh-CN" dirty="0"/>
              <a:t>秒。</a:t>
            </a:r>
            <a:endParaRPr lang="zh-CN" altLang="zh-CN" dirty="0"/>
          </a:p>
          <a:p>
            <a:r>
              <a:rPr lang="en-US" altLang="zh-CN" dirty="0"/>
              <a:t>6</a:t>
            </a:r>
            <a:r>
              <a:rPr lang="zh-CN" altLang="zh-CN" dirty="0"/>
              <a:t>、上课过程中教师移动速度不要太快，有利于摄像头的人物跟踪。</a:t>
            </a:r>
            <a:endParaRPr lang="zh-CN" altLang="zh-CN" dirty="0"/>
          </a:p>
          <a:p>
            <a:r>
              <a:rPr lang="en-US" altLang="zh-CN" dirty="0"/>
              <a:t>7</a:t>
            </a:r>
            <a:r>
              <a:rPr lang="zh-CN" altLang="zh-CN" dirty="0"/>
              <a:t>、若无学生交互，则提醒学生动作不要太大，例如：举手、站起等大幅度动作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8</a:t>
            </a:r>
            <a:r>
              <a:rPr lang="zh-CN" altLang="en-US" dirty="0" smtClean="0"/>
              <a:t>、</a:t>
            </a:r>
            <a:r>
              <a:rPr lang="zh-CN" altLang="zh-CN" dirty="0" smtClean="0"/>
              <a:t>鼠标移动</a:t>
            </a:r>
            <a:r>
              <a:rPr lang="zh-CN" altLang="en-US" dirty="0" smtClean="0"/>
              <a:t>则录制电脑画面。</a:t>
            </a:r>
            <a:endParaRPr lang="zh-CN" altLang="zh-CN" dirty="0"/>
          </a:p>
          <a:p>
            <a:r>
              <a:rPr lang="en-US" altLang="zh-CN" dirty="0" smtClean="0"/>
              <a:t>9</a:t>
            </a:r>
            <a:r>
              <a:rPr lang="zh-CN" altLang="zh-CN" dirty="0" smtClean="0"/>
              <a:t>、</a:t>
            </a:r>
            <a:r>
              <a:rPr lang="zh-CN" altLang="zh-CN" dirty="0"/>
              <a:t>若有长时间播放视频</a:t>
            </a:r>
            <a:r>
              <a:rPr lang="zh-CN" altLang="zh-CN" dirty="0" smtClean="0"/>
              <a:t>可</a:t>
            </a:r>
            <a:r>
              <a:rPr lang="zh-CN" altLang="en-US" dirty="0" smtClean="0"/>
              <a:t>按讲台面板锁定</a:t>
            </a:r>
            <a:r>
              <a:rPr lang="zh-CN" altLang="zh-CN" dirty="0" smtClean="0"/>
              <a:t>电脑屏幕</a:t>
            </a:r>
            <a:r>
              <a:rPr lang="zh-CN" altLang="en-US" dirty="0" smtClean="0"/>
              <a:t>录制</a:t>
            </a:r>
            <a:r>
              <a:rPr lang="zh-CN" altLang="zh-CN" dirty="0" smtClean="0"/>
              <a:t>。</a:t>
            </a:r>
            <a:endParaRPr lang="zh-CN" altLang="zh-CN" dirty="0"/>
          </a:p>
          <a:p>
            <a:r>
              <a:rPr lang="en-US" altLang="zh-CN" dirty="0" smtClean="0"/>
              <a:t>10</a:t>
            </a:r>
            <a:r>
              <a:rPr lang="zh-CN" altLang="zh-CN" dirty="0" smtClean="0"/>
              <a:t>、使用</a:t>
            </a:r>
            <a:r>
              <a:rPr lang="zh-CN" altLang="zh-CN" dirty="0"/>
              <a:t>过程需要协助可联系：</a:t>
            </a:r>
            <a:r>
              <a:rPr lang="en-US" altLang="zh-CN" dirty="0"/>
              <a:t>22867180</a:t>
            </a:r>
            <a:r>
              <a:rPr lang="zh-CN" altLang="zh-CN" dirty="0"/>
              <a:t>。</a:t>
            </a:r>
            <a:endParaRPr lang="zh-CN" altLang="en-US" dirty="0"/>
          </a:p>
        </p:txBody>
      </p:sp>
      <p:sp>
        <p:nvSpPr>
          <p:cNvPr id="3" name="文本框 10"/>
          <p:cNvSpPr txBox="1">
            <a:spLocks noChangeArrowheads="1"/>
          </p:cNvSpPr>
          <p:nvPr/>
        </p:nvSpPr>
        <p:spPr bwMode="auto">
          <a:xfrm>
            <a:off x="971601" y="208664"/>
            <a:ext cx="1296144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温馨提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</a:t>
            </a:r>
            <a:endParaRPr lang="zh-CN" altLang="en-US" sz="1200" b="1" dirty="0"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p="http://schemas.openxmlformats.org/presentationml/2006/main">
  <p:tag name="ISPRING_PRESENTATION_TITLE" val="1065"/>
</p:tagLst>
</file>

<file path=ppt/theme/theme1.xml><?xml version="1.0" encoding="utf-8"?>
<a:theme xmlns:a="http://schemas.openxmlformats.org/drawingml/2006/main" name="1_默认设计模板">
  <a:themeElements>
    <a:clrScheme name="自定义 10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C0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C00000"/>
      </a:accent5>
      <a:accent6>
        <a:srgbClr val="C00000"/>
      </a:accent6>
      <a:hlink>
        <a:srgbClr val="C00000"/>
      </a:hlink>
      <a:folHlink>
        <a:srgbClr val="C00000"/>
      </a:folHlink>
    </a:clrScheme>
    <a:fontScheme name="1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1521</Words>
  <Application>WPS 演示</Application>
  <PresentationFormat>全屏显示(16:9)</PresentationFormat>
  <Paragraphs>133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仿宋_GB2312</vt:lpstr>
      <vt:lpstr>Calibri</vt:lpstr>
      <vt:lpstr>Impact</vt:lpstr>
      <vt:lpstr>Arial Unicode MS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1065</dc:title>
  <dc:creator>Administrator</dc:creator>
  <cp:lastModifiedBy>史柳萍</cp:lastModifiedBy>
  <cp:revision>283</cp:revision>
  <dcterms:created xsi:type="dcterms:W3CDTF">2013-01-25T01:44:00Z</dcterms:created>
  <dcterms:modified xsi:type="dcterms:W3CDTF">2020-04-24T01:19:53Z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